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7" r:id="rId3"/>
    <p:sldId id="257" r:id="rId4"/>
    <p:sldId id="258" r:id="rId5"/>
    <p:sldId id="259" r:id="rId6"/>
    <p:sldId id="263" r:id="rId7"/>
    <p:sldId id="260" r:id="rId8"/>
    <p:sldId id="261" r:id="rId9"/>
    <p:sldId id="262" r:id="rId10"/>
    <p:sldId id="267" r:id="rId11"/>
    <p:sldId id="268" r:id="rId12"/>
    <p:sldId id="269" r:id="rId13"/>
    <p:sldId id="289" r:id="rId14"/>
    <p:sldId id="288" r:id="rId15"/>
    <p:sldId id="290" r:id="rId16"/>
    <p:sldId id="274" r:id="rId17"/>
    <p:sldId id="276" r:id="rId18"/>
    <p:sldId id="271" r:id="rId19"/>
    <p:sldId id="277" r:id="rId20"/>
    <p:sldId id="278" r:id="rId21"/>
    <p:sldId id="279" r:id="rId22"/>
    <p:sldId id="280" r:id="rId23"/>
    <p:sldId id="282" r:id="rId24"/>
    <p:sldId id="291" r:id="rId25"/>
    <p:sldId id="285" r:id="rId26"/>
    <p:sldId id="286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 snapToObjects="1">
      <p:cViewPr varScale="1">
        <p:scale>
          <a:sx n="120" d="100"/>
          <a:sy n="120" d="100"/>
        </p:scale>
        <p:origin x="80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senxx/kiss_ai/" TargetMode="Externa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hyperlink" Target="https://github.com/ksenxx/kiss_ai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5400" b="1">
                <a:solidFill>
                  <a:srgbClr val="FFFFFF"/>
                </a:solidFill>
              </a:defRPr>
            </a:pPr>
            <a:r>
              <a:rPr dirty="0"/>
              <a:t>KISS Agent Framework</a:t>
            </a:r>
          </a:p>
          <a:p>
            <a:pPr algn="ctr">
              <a:defRPr sz="2800">
                <a:solidFill>
                  <a:srgbClr val="4A90D9"/>
                </a:solidFill>
              </a:defRPr>
            </a:pPr>
            <a:r>
              <a:rPr dirty="0"/>
              <a:t>Keep It Simple, Stupid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4114800"/>
            <a:ext cx="103628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 i="1">
                <a:solidFill>
                  <a:srgbClr val="AAAAAA"/>
                </a:solidFill>
              </a:defRPr>
            </a:pPr>
            <a:r>
              <a:t>"Everything should be made as simple as possible, but not simpler." — Albert Einstein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5486400"/>
            <a:ext cx="10362895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>
                <a:solidFill>
                  <a:srgbClr val="FFFFFF"/>
                </a:solidFill>
              </a:defRPr>
            </a:pPr>
            <a:r>
              <a:t>Koushik Sen • ksen@berkeley.edu</a:t>
            </a:r>
          </a:p>
        </p:txBody>
      </p:sp>
      <p:pic>
        <p:nvPicPr>
          <p:cNvPr id="6" name="Picture 2" descr="A QR Code">
            <a:extLst>
              <a:ext uri="{FF2B5EF4-FFF2-40B4-BE49-F238E27FC236}">
                <a16:creationId xmlns:a16="http://schemas.microsoft.com/office/drawing/2014/main" id="{3F2F3252-E11A-95F1-6849-51C09AD89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4363" y="-3551"/>
            <a:ext cx="2537332" cy="2537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567077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rPr dirty="0"/>
              <a:t>Multi-Agent Orchestration</a:t>
            </a:r>
            <a:r>
              <a:rPr lang="en-US" dirty="0"/>
              <a:t>: Python and Agents as Functions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D74D22-E17E-7BCB-4DBC-47B485E1E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451" y="1119751"/>
            <a:ext cx="8994223" cy="573824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Why Functions Are Powerful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No Complex Orchestration Needed: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lang="en-US" sz="2400" dirty="0"/>
              <a:t>Existing frameworks require you to learn a new paradigm: 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lang="en-US" sz="2400" dirty="0"/>
              <a:t>graphs, workflows, channels, and supervisors. 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lang="en-US" sz="2400" dirty="0"/>
              <a:t>KISS takes a different approach: 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lang="en-US" sz="2400" b="1" dirty="0"/>
              <a:t>agents are just functions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Each agent can: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dirty="0"/>
              <a:t>Use a different model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dirty="0"/>
              <a:t>Have its own budget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dirty="0"/>
              <a:t>Save its own trajectory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lang="en-US" dirty="0"/>
              <a:t>No async/await or </a:t>
            </a:r>
            <a:r>
              <a:rPr lang="en-US" dirty="0" err="1"/>
              <a:t>anyio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lang="en-US" dirty="0"/>
              <a:t>Coding agents make almost no mistake in writing </a:t>
            </a:r>
            <a:r>
              <a:rPr lang="en-US" dirty="0" err="1"/>
              <a:t>KISSAgents</a:t>
            </a:r>
            <a:r>
              <a:rPr lang="en-US" dirty="0"/>
              <a:t>.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KISSCodingAgent - Multi-Agent Coding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C1B5B2-D1F7-8565-1221-D0E3AD03E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036" y="1146111"/>
            <a:ext cx="9560547" cy="561619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1D7AEA-7D9B-C073-BBD2-27033FB1C3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3A80DAE-F9BD-E56F-64A7-6D94E92A9D20}"/>
              </a:ext>
            </a:extLst>
          </p:cNvPr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33F8D5-78CE-2740-14B9-FBDD36CC2F35}"/>
              </a:ext>
            </a:extLst>
          </p:cNvPr>
          <p:cNvSpPr txBox="1"/>
          <p:nvPr/>
        </p:nvSpPr>
        <p:spPr>
          <a:xfrm>
            <a:off x="457200" y="274320"/>
            <a:ext cx="4162101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rPr lang="en-US" dirty="0"/>
              <a:t>Claude Coding Agent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DEE48A-72BE-ADC9-B656-07432BBF5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456" y="1630843"/>
            <a:ext cx="8882425" cy="51973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EE61A7-2423-087F-28B4-3EA45CB70509}"/>
              </a:ext>
            </a:extLst>
          </p:cNvPr>
          <p:cNvSpPr txBox="1"/>
          <p:nvPr/>
        </p:nvSpPr>
        <p:spPr>
          <a:xfrm>
            <a:off x="478458" y="1116415"/>
            <a:ext cx="10917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Claude Code is popular, so KISS provides an implementation of Claude Coding Agent using </a:t>
            </a:r>
            <a:r>
              <a:rPr lang="en-US" b="1" dirty="0" err="1"/>
              <a:t>Anthropic’s</a:t>
            </a:r>
            <a:r>
              <a:rPr lang="en-US" b="1" dirty="0"/>
              <a:t> Agent SDK</a:t>
            </a:r>
          </a:p>
        </p:txBody>
      </p:sp>
    </p:spTree>
    <p:extLst>
      <p:ext uri="{BB962C8B-B14F-4D97-AF65-F5344CB8AC3E}">
        <p14:creationId xmlns:p14="http://schemas.microsoft.com/office/powerpoint/2010/main" val="1216561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273C9-444C-39C6-E6F9-4C30E4313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3BAC7F-6DF9-41AC-DC4D-6B53ADF59DDC}"/>
              </a:ext>
            </a:extLst>
          </p:cNvPr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FDAC0F-947C-72D9-DFBD-C841A2256214}"/>
              </a:ext>
            </a:extLst>
          </p:cNvPr>
          <p:cNvSpPr txBox="1"/>
          <p:nvPr/>
        </p:nvSpPr>
        <p:spPr>
          <a:xfrm>
            <a:off x="457200" y="274320"/>
            <a:ext cx="2912144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rPr lang="en-US" dirty="0"/>
              <a:t>OpenAI Codex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649A10-F31A-B809-D278-916CEBBA4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314" y="1626774"/>
            <a:ext cx="9491937" cy="440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057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C79BE-2C41-DF8E-38CF-CD1D02020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386EAE-4AFB-8B35-8CAB-0A08CE34D4FC}"/>
              </a:ext>
            </a:extLst>
          </p:cNvPr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54E0B9-C776-7C99-4F62-E0548198555F}"/>
              </a:ext>
            </a:extLst>
          </p:cNvPr>
          <p:cNvSpPr txBox="1"/>
          <p:nvPr/>
        </p:nvSpPr>
        <p:spPr>
          <a:xfrm>
            <a:off x="457200" y="274320"/>
            <a:ext cx="2230098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rPr lang="en-US" dirty="0"/>
              <a:t>Gemini CLI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E0148D-75BA-63B2-47B3-95198B7D7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117" y="1371599"/>
            <a:ext cx="10535140" cy="456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747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GEPA - Genetic-Pareto Prompt Evolution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Based on: "GEPA: Reflective Prompt Evolution</a:t>
            </a:r>
            <a:r>
              <a:rPr lang="en-US" dirty="0"/>
              <a:t> </a:t>
            </a:r>
            <a:r>
              <a:rPr dirty="0"/>
              <a:t>Can Outperform Reinforcement Learning"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Key Concepts: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Dev/Val Split - Prevents overfitting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Pareto Frontier - Tracks best per instance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Mutation Gating - Only accept improvements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Trajectory Reflection - Uses tool calls &amp; reasoning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Structural Merge - Combine complementary prompts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GEPA Quick Start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9C3E64-C732-F03E-B5AD-F8C7DA0DB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85187"/>
            <a:ext cx="7772400" cy="54871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Dynamic GEPA Refinement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Self-Improving Prompts: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When a task fails:</a:t>
            </a:r>
          </a:p>
          <a:p>
            <a:pPr lvl="1">
              <a:defRPr sz="2400">
                <a:solidFill>
                  <a:srgbClr val="333333"/>
                </a:solidFill>
              </a:defRPr>
            </a:pPr>
            <a:r>
              <a:rPr dirty="0"/>
              <a:t>  1. Analyze the execution trajectory</a:t>
            </a:r>
          </a:p>
          <a:p>
            <a:pPr lvl="1">
              <a:defRPr sz="2400">
                <a:solidFill>
                  <a:srgbClr val="333333"/>
                </a:solidFill>
              </a:defRPr>
            </a:pPr>
            <a:r>
              <a:rPr dirty="0"/>
              <a:t>  2. Refine the prompt </a:t>
            </a:r>
          </a:p>
          <a:p>
            <a:pPr lvl="1">
              <a:defRPr sz="2400">
                <a:solidFill>
                  <a:srgbClr val="333333"/>
                </a:solidFill>
              </a:defRPr>
            </a:pPr>
            <a:r>
              <a:rPr dirty="0"/>
              <a:t>  3. Retry with improved instructions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10311C-0153-2C27-40AD-B8252BDE2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971" y="3753739"/>
            <a:ext cx="9364114" cy="282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361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KISSEvolve - Algorithm Discovery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F64ABB-BA6E-0FA9-5D25-D72BC27E2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464" y="1382700"/>
            <a:ext cx="10761823" cy="413559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941EDD-3DB1-E0A8-3830-60512D58A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817" y="0"/>
            <a:ext cx="31543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7849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KISSEvolve Features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530352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333333"/>
                </a:solidFill>
              </a:defRPr>
            </a:pPr>
            <a:r>
              <a:rPr sz="3200" dirty="0"/>
              <a:t>Core Features: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lang="en-US" sz="3200" dirty="0"/>
              <a:t>Semantic aware</a:t>
            </a:r>
            <a:r>
              <a:rPr sz="3200" dirty="0"/>
              <a:t> mutation/crossover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Elite preservation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Multi-model support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Rich evaluation metrics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248095" y="1371600"/>
            <a:ext cx="530352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333333"/>
                </a:solidFill>
              </a:defRPr>
            </a:pPr>
            <a:r>
              <a:rPr sz="3200" dirty="0"/>
              <a:t>Advanced Features: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Island-based evolution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Novelty rejection sampling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Power-law sampling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Performance-novelty balance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7075207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rPr dirty="0"/>
              <a:t>Agent Evolver - Create </a:t>
            </a:r>
            <a:r>
              <a:rPr lang="en-US" dirty="0"/>
              <a:t>and</a:t>
            </a:r>
            <a:r>
              <a:rPr dirty="0"/>
              <a:t> Optimize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3A9BE-0D42-E86A-7DAB-A0942BFF4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299" y="1499191"/>
            <a:ext cx="11116731" cy="404037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Agent Evolver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D13E94-98E7-D005-275A-7323339FE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726" y="0"/>
            <a:ext cx="415928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Trajectory Visualization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Web-Based Execution Viewer: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b="1" dirty="0" err="1"/>
              <a:t>uv</a:t>
            </a:r>
            <a:r>
              <a:rPr b="1" dirty="0"/>
              <a:t> run python -m </a:t>
            </a:r>
            <a:r>
              <a:rPr b="1" dirty="0" err="1"/>
              <a:t>kiss.viz_trajectory.server</a:t>
            </a:r>
            <a:r>
              <a:rPr b="1" dirty="0"/>
              <a:t> artifacts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Features: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Modern UI with dark theme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Markdown rendering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Syntax highlighting for code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Metadata display (tokens, budget, steps)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Sidebar navigation for all trajectories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7C01B9-318C-B63B-34BE-68AE9A1D3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46" y="6040"/>
            <a:ext cx="11485432" cy="685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327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Summary - KISS Philosophy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1. Simplicity over complexity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2. Python functions as the orchestration layer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3. Native function calling - no annotations needed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4. Multi-agent systems that compose naturally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5. Self-improvement </a:t>
            </a:r>
            <a:r>
              <a:rPr lang="en-US" dirty="0"/>
              <a:t>and agent optimization</a:t>
            </a: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Get Started: </a:t>
            </a:r>
            <a:r>
              <a:rPr lang="en-US" dirty="0">
                <a:hlinkClick r:id="rId2"/>
              </a:rPr>
              <a:t>https://github.com/ksenxx/kiss_ai/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21377" y="2286000"/>
            <a:ext cx="3148939" cy="178510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5400" b="1">
                <a:solidFill>
                  <a:srgbClr val="FFFFFF"/>
                </a:solidFill>
              </a:defRPr>
            </a:pPr>
            <a:r>
              <a:rPr dirty="0"/>
              <a:t>Thank You</a:t>
            </a:r>
            <a:endParaRPr lang="en-US" dirty="0"/>
          </a:p>
          <a:p>
            <a:pPr algn="ctr">
              <a:defRPr sz="2800">
                <a:solidFill>
                  <a:srgbClr val="4A90D9"/>
                </a:solidFill>
              </a:defRPr>
            </a:pPr>
            <a:r>
              <a:rPr lang="en-US" dirty="0"/>
              <a:t>Questions?</a:t>
            </a:r>
          </a:p>
          <a:p>
            <a:pPr algn="ctr">
              <a:defRPr sz="2800">
                <a:solidFill>
                  <a:srgbClr val="4A90D9"/>
                </a:solidFill>
              </a:defRPr>
            </a:pP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4220623" y="4114800"/>
            <a:ext cx="3750449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 b="1">
                <a:solidFill>
                  <a:srgbClr val="4A90D9"/>
                </a:solidFill>
              </a:defRPr>
            </a:pPr>
            <a:r>
              <a:rPr dirty="0"/>
              <a:t>KISS Agent Framework</a:t>
            </a:r>
          </a:p>
          <a:p>
            <a:pPr algn="ctr">
              <a:defRPr sz="2000">
                <a:solidFill>
                  <a:srgbClr val="FFFFFF"/>
                </a:solidFill>
              </a:defRPr>
            </a:pPr>
            <a:r>
              <a:rPr lang="en-US" dirty="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https://github.com/ksenxx/kiss_ai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F05C21-0A57-0813-F445-940E11B217F1}"/>
              </a:ext>
            </a:extLst>
          </p:cNvPr>
          <p:cNvSpPr txBox="1"/>
          <p:nvPr/>
        </p:nvSpPr>
        <p:spPr>
          <a:xfrm>
            <a:off x="4125432" y="1998921"/>
            <a:ext cx="41581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Thank you</a:t>
            </a:r>
          </a:p>
        </p:txBody>
      </p:sp>
      <p:pic>
        <p:nvPicPr>
          <p:cNvPr id="1026" name="Picture 2" descr="A QR Code">
            <a:extLst>
              <a:ext uri="{FF2B5EF4-FFF2-40B4-BE49-F238E27FC236}">
                <a16:creationId xmlns:a16="http://schemas.microsoft.com/office/drawing/2014/main" id="{70BBFEBF-4F58-B7BE-6B97-733DF96E7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7062" y="389856"/>
            <a:ext cx="2809393" cy="280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The Problem with AI Agent Frameworks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333333"/>
                </a:solidFill>
              </a:defRPr>
            </a:pPr>
            <a:r>
              <a:t>• Frameworks loaded with abstractions on top of abstractions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t>• Configuration files that rival tax forms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t>• Dependency trees that make node_modules look tidy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t>• Complex learning curves that burn enthusiasm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/>
          </a:p>
          <a:p>
            <a:pPr>
              <a:defRPr sz="2400">
                <a:solidFill>
                  <a:srgbClr val="333333"/>
                </a:solidFill>
              </a:defRPr>
            </a:pPr>
            <a:r>
              <a:t>What if there was another way?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Enter KISS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A lightweight agent framework implementing a </a:t>
            </a:r>
            <a:r>
              <a:rPr dirty="0" err="1"/>
              <a:t>ReAct</a:t>
            </a:r>
            <a:r>
              <a:rPr dirty="0"/>
              <a:t> loop for LLM agents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Core Philosophy: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dirty="0"/>
              <a:t>Simple Architecture: Clean, minimal core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dirty="0"/>
              <a:t>Model Agnostic: Multiple LLM providers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dirty="0"/>
              <a:t>Native Function Calling: Seamless tool integration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dirty="0"/>
              <a:t>Just Python: No special DSLs or config files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lang="en-US" dirty="0"/>
              <a:t>Evolutionary algorithms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333333"/>
                </a:solidFill>
              </a:defRPr>
            </a:pPr>
            <a:r>
              <a:rPr lang="en-US" dirty="0"/>
              <a:t>Create and optimize agents for long-running tasks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Your First Agent in 30 Seconds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44FDC2-9809-2D58-A52D-0C48EF119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334" y="1479995"/>
            <a:ext cx="7429500" cy="5003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The ReAct Loop Architecture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7200" y="1371600"/>
            <a:ext cx="11277295" cy="5029200"/>
          </a:xfrm>
          <a:prstGeom prst="roundRect">
            <a:avLst/>
          </a:prstGeom>
          <a:solidFill>
            <a:srgbClr val="2D2D2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597014" y="2383821"/>
            <a:ext cx="10911535" cy="4663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98C379"/>
                </a:solidFill>
                <a:latin typeface="Consolas"/>
              </a:defRPr>
            </a:pPr>
            <a:r>
              <a:rPr dirty="0"/>
              <a:t>         ┌─────────────┐     ┌─────────────┐     ┌─────────────┐</a:t>
            </a:r>
          </a:p>
          <a:p>
            <a:pPr>
              <a:defRPr sz="1600">
                <a:solidFill>
                  <a:srgbClr val="98C379"/>
                </a:solidFill>
                <a:latin typeface="Consolas"/>
              </a:defRPr>
            </a:pPr>
            <a:r>
              <a:rPr dirty="0"/>
              <a:t>         │   Prompt    │ ──► │    LLM      │ ──► │   Action    │</a:t>
            </a:r>
          </a:p>
          <a:p>
            <a:pPr>
              <a:defRPr sz="1600">
                <a:solidFill>
                  <a:srgbClr val="98C379"/>
                </a:solidFill>
                <a:latin typeface="Consolas"/>
              </a:defRPr>
            </a:pPr>
            <a:r>
              <a:rPr dirty="0"/>
              <a:t>         │   (User)    │     │  (Reason)   │     │   (Tool)    │</a:t>
            </a:r>
          </a:p>
          <a:p>
            <a:pPr>
              <a:defRPr sz="1600">
                <a:solidFill>
                  <a:srgbClr val="98C379"/>
                </a:solidFill>
                <a:latin typeface="Consolas"/>
              </a:defRPr>
            </a:pPr>
            <a:r>
              <a:rPr dirty="0"/>
              <a:t>         └─────────────┘     └─────────────┘     └──────┬──────┘</a:t>
            </a:r>
          </a:p>
          <a:p>
            <a:pPr>
              <a:defRPr sz="1600">
                <a:solidFill>
                  <a:srgbClr val="98C379"/>
                </a:solidFill>
                <a:latin typeface="Consolas"/>
              </a:defRPr>
            </a:pPr>
            <a:r>
              <a:rPr dirty="0"/>
              <a:t>                ▲                                       │</a:t>
            </a:r>
          </a:p>
          <a:p>
            <a:pPr>
              <a:defRPr sz="1600">
                <a:solidFill>
                  <a:srgbClr val="98C379"/>
                </a:solidFill>
                <a:latin typeface="Consolas"/>
              </a:defRPr>
            </a:pPr>
            <a:r>
              <a:rPr dirty="0"/>
              <a:t>                │            ┌─────────────┐            │</a:t>
            </a:r>
          </a:p>
          <a:p>
            <a:pPr>
              <a:defRPr sz="1600">
                <a:solidFill>
                  <a:srgbClr val="98C379"/>
                </a:solidFill>
                <a:latin typeface="Consolas"/>
              </a:defRPr>
            </a:pPr>
            <a:r>
              <a:rPr dirty="0"/>
              <a:t>                └────────────│ Observation │◄───────────┘</a:t>
            </a:r>
          </a:p>
          <a:p>
            <a:pPr>
              <a:defRPr sz="1600">
                <a:solidFill>
                  <a:srgbClr val="98C379"/>
                </a:solidFill>
                <a:latin typeface="Consolas"/>
              </a:defRPr>
            </a:pPr>
            <a:r>
              <a:rPr dirty="0"/>
              <a:t>                             │  (Result)   │</a:t>
            </a:r>
          </a:p>
          <a:p>
            <a:pPr>
              <a:defRPr sz="1600">
                <a:solidFill>
                  <a:srgbClr val="98C379"/>
                </a:solidFill>
                <a:latin typeface="Consolas"/>
              </a:defRPr>
            </a:pPr>
            <a:r>
              <a:rPr dirty="0"/>
              <a:t>                             └─────────────┘</a:t>
            </a:r>
          </a:p>
          <a:p>
            <a:pPr>
              <a:defRPr sz="1600">
                <a:solidFill>
                  <a:srgbClr val="98C379"/>
                </a:solidFill>
                <a:latin typeface="Consolas"/>
              </a:defRPr>
            </a:pPr>
            <a:endParaRPr dirty="0"/>
          </a:p>
          <a:p>
            <a:pPr>
              <a:defRPr sz="1600">
                <a:solidFill>
                  <a:srgbClr val="98C379"/>
                </a:solidFill>
                <a:latin typeface="Consolas"/>
              </a:defRPr>
            </a:pPr>
            <a:r>
              <a:rPr dirty="0"/>
              <a:t>           Reason → Act → Observe → Repeat until finish()</a:t>
            </a:r>
          </a:p>
        </p:txBody>
      </p:sp>
    </p:spTree>
    <p:extLst>
      <p:ext uri="{BB962C8B-B14F-4D97-AF65-F5344CB8AC3E}">
        <p14:creationId xmlns:p14="http://schemas.microsoft.com/office/powerpoint/2010/main" val="1922832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What Makes This Special?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No Annotations. No Boilerplate. No Ceremony.</a:t>
            </a:r>
            <a:r>
              <a:rPr lang="en-US" dirty="0"/>
              <a:t>  Just intent.</a:t>
            </a: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Native function calling from LLM providers</a:t>
            </a:r>
            <a:r>
              <a:rPr lang="en-US" dirty="0"/>
              <a:t>: accurate and fast</a:t>
            </a:r>
            <a:endParaRPr dirty="0"/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Python functions become tools automatically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Type hints become schemas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Docstrings become descriptions</a:t>
            </a:r>
          </a:p>
          <a:p>
            <a:pPr>
              <a:defRPr sz="2400">
                <a:solidFill>
                  <a:srgbClr val="333333"/>
                </a:solidFill>
              </a:defRPr>
            </a:pPr>
            <a:r>
              <a:rPr dirty="0"/>
              <a:t>• Everything just works!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Framework Features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599"/>
            <a:ext cx="54867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333333"/>
                </a:solidFill>
              </a:defRPr>
            </a:pPr>
            <a:r>
              <a:rPr sz="3200" dirty="0"/>
              <a:t>Core Features: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Simple Architecture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Multi-Agent Systems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Native Function Calling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Docker Integration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Trajectory Tracking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3200" dirty="0"/>
              <a:t>Budget Monitoring</a:t>
            </a: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lang="en-US" sz="3200" dirty="0"/>
              <a:t>No async/await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endParaRPr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6248095" y="1371600"/>
            <a:ext cx="530352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333333"/>
                </a:solidFill>
              </a:defRPr>
            </a:pPr>
            <a:r>
              <a:rPr sz="2800" dirty="0"/>
              <a:t>Advanced Features:</a:t>
            </a:r>
          </a:p>
          <a:p>
            <a:pPr marL="457200" indent="-4572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2800" dirty="0"/>
              <a:t>Agent Evolution (Pareto)</a:t>
            </a:r>
          </a:p>
          <a:p>
            <a:pPr marL="457200" indent="-4572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2800" dirty="0"/>
              <a:t>GEPA Prompt Optimization</a:t>
            </a:r>
          </a:p>
          <a:p>
            <a:pPr marL="457200" indent="-4572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2800" dirty="0" err="1"/>
              <a:t>KISSEvolve</a:t>
            </a:r>
            <a:r>
              <a:rPr sz="2800" dirty="0"/>
              <a:t> Algorithm Discovery</a:t>
            </a:r>
          </a:p>
          <a:p>
            <a:pPr marL="457200" indent="-4572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lang="en-US" sz="2800" dirty="0"/>
              <a:t>Basic in-memory </a:t>
            </a:r>
            <a:r>
              <a:rPr sz="2800" dirty="0"/>
              <a:t>RAG Support</a:t>
            </a:r>
          </a:p>
          <a:p>
            <a:pPr marL="457200" indent="-4572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2800" dirty="0"/>
              <a:t>Multiprocessing</a:t>
            </a:r>
          </a:p>
          <a:p>
            <a:pPr marL="457200" indent="-457200">
              <a:buFont typeface="Arial" panose="020B0604020202020204" pitchFamily="34" charset="0"/>
              <a:buChar char="•"/>
              <a:defRPr sz="2000">
                <a:solidFill>
                  <a:srgbClr val="333333"/>
                </a:solidFill>
              </a:defRPr>
            </a:pPr>
            <a:r>
              <a:rPr sz="2800" dirty="0"/>
              <a:t>Web Visualization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097280"/>
          </a:xfrm>
          <a:prstGeom prst="rect">
            <a:avLst/>
          </a:prstGeom>
          <a:solidFill>
            <a:srgbClr val="1A36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Supported Models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530352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333333"/>
                </a:solidFill>
              </a:defRPr>
            </a:pPr>
            <a:r>
              <a:t>OpenAI: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gpt-4.1, gpt-4o, gpt-5, gpt-5.2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endParaRPr/>
          </a:p>
          <a:p>
            <a:pPr>
              <a:defRPr sz="2000">
                <a:solidFill>
                  <a:srgbClr val="333333"/>
                </a:solidFill>
              </a:defRPr>
            </a:pPr>
            <a:r>
              <a:t>Anthropic: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claude-opus-4-5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claude-sonnet-4-5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claude-haiku-4-5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endParaRPr/>
          </a:p>
          <a:p>
            <a:pPr>
              <a:defRPr sz="2000">
                <a:solidFill>
                  <a:srgbClr val="333333"/>
                </a:solidFill>
              </a:defRPr>
            </a:pPr>
            <a:r>
              <a:t>Google Gemini: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gemini-2.5-pro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gemini-2.5-flash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gemini-3-pro-preview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248095" y="1371600"/>
            <a:ext cx="530352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333333"/>
                </a:solidFill>
              </a:defRPr>
            </a:pPr>
            <a:r>
              <a:t>Together AI: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Llama-4-Scout/Maverick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Qwen3 series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DeepSeek-V3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endParaRPr/>
          </a:p>
          <a:p>
            <a:pPr>
              <a:defRPr sz="2000">
                <a:solidFill>
                  <a:srgbClr val="333333"/>
                </a:solidFill>
              </a:defRPr>
            </a:pPr>
            <a:r>
              <a:t>OpenRouter: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400+ models via unified API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endParaRPr/>
          </a:p>
          <a:p>
            <a:pPr>
              <a:defRPr sz="2000">
                <a:solidFill>
                  <a:srgbClr val="333333"/>
                </a:solidFill>
              </a:defRPr>
            </a:pPr>
            <a:r>
              <a:t>Embedding Models: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text-embedding-3-small/large</a:t>
            </a:r>
          </a:p>
          <a:p>
            <a:pPr>
              <a:defRPr sz="2000">
                <a:solidFill>
                  <a:srgbClr val="333333"/>
                </a:solidFill>
              </a:defRPr>
            </a:pPr>
            <a:r>
              <a:t>  text-embedding-004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728</Words>
  <Application>Microsoft Macintosh PowerPoint</Application>
  <PresentationFormat>Widescreen</PresentationFormat>
  <Paragraphs>160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Koushik Sen</cp:lastModifiedBy>
  <cp:revision>30</cp:revision>
  <dcterms:created xsi:type="dcterms:W3CDTF">2013-01-27T09:14:16Z</dcterms:created>
  <dcterms:modified xsi:type="dcterms:W3CDTF">2026-02-02T17:08:24Z</dcterms:modified>
  <cp:category/>
</cp:coreProperties>
</file>

<file path=docProps/thumbnail.jpeg>
</file>